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3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011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32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56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44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2930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7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65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01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839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53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9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0EF09C1-E97B-4E0F-AC49-F7FB0DC375D6}" type="datetimeFigureOut">
              <a:rPr lang="en-US" smtClean="0"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400AC4B-46F0-4C04-9948-62FF263980EB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10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38C50C-5CF5-42D8-9E9A-274B2EC0ED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CAP Examples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7097F3-7C04-47A6-811A-A4A1FBD1CE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8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53DFB0F-D25B-4193-A5A1-0305F470BF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8459" y="-125835"/>
            <a:ext cx="8882004" cy="24044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0F7B1B8-4E88-47D6-9D25-E63670082B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9811" y="2189438"/>
            <a:ext cx="9639300" cy="3276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098B3F-845C-4100-98FC-17DB7260B2D7}"/>
              </a:ext>
            </a:extLst>
          </p:cNvPr>
          <p:cNvSpPr txBox="1"/>
          <p:nvPr/>
        </p:nvSpPr>
        <p:spPr>
          <a:xfrm>
            <a:off x="1856290" y="5570290"/>
            <a:ext cx="84794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best describes the study?</a:t>
            </a:r>
          </a:p>
          <a:p>
            <a:r>
              <a:rPr lang="en-US" sz="1200" dirty="0"/>
              <a:t>A. Case control study				C. Retrospective cohort study				E. Randomized controlled trial</a:t>
            </a:r>
          </a:p>
          <a:p>
            <a:r>
              <a:rPr lang="en-US" sz="1200" dirty="0"/>
              <a:t>B. Prospective cohort study			D. Two-arm parallel trial				F. Systematic review</a:t>
            </a:r>
          </a:p>
        </p:txBody>
      </p:sp>
    </p:spTree>
    <p:extLst>
      <p:ext uri="{BB962C8B-B14F-4D97-AF65-F5344CB8AC3E}">
        <p14:creationId xmlns:p14="http://schemas.microsoft.com/office/powerpoint/2010/main" val="334845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FD32A8F-F551-454B-9EE8-CB7EA583D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967" y="0"/>
            <a:ext cx="4886325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19C63E7-6180-4878-91C6-2548F69612B3}"/>
              </a:ext>
            </a:extLst>
          </p:cNvPr>
          <p:cNvSpPr txBox="1"/>
          <p:nvPr/>
        </p:nvSpPr>
        <p:spPr>
          <a:xfrm>
            <a:off x="5746460" y="2155971"/>
            <a:ext cx="5693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of the following is the most significant limitation of this study?</a:t>
            </a:r>
          </a:p>
          <a:p>
            <a:pPr marL="228600" indent="-228600">
              <a:buAutoNum type="alphaUcPeriod"/>
            </a:pPr>
            <a:r>
              <a:rPr lang="en-US" sz="1200" dirty="0"/>
              <a:t>The diagnosis of schizophrenia may have been made in a private practice setting, thus causing some mothers with schizophrenia to be entered into the group without previous psychiatric diagnosis</a:t>
            </a:r>
          </a:p>
          <a:p>
            <a:pPr marL="228600" indent="-228600">
              <a:buAutoNum type="alphaUcPeriod"/>
            </a:pPr>
            <a:r>
              <a:rPr lang="en-US" sz="1200" dirty="0"/>
              <a:t>This dataset is comprised only of children born in Western Australia, which may limit generalizability to the other states and territories</a:t>
            </a:r>
          </a:p>
          <a:p>
            <a:pPr marL="228600" indent="-228600">
              <a:buAutoNum type="alphaUcPeriod"/>
            </a:pPr>
            <a:r>
              <a:rPr lang="en-US" sz="1200" dirty="0"/>
              <a:t>There were inclusion criteria for gestation age and birth weight, that likely prevented the researchers from capturing all children born in this time period</a:t>
            </a:r>
          </a:p>
          <a:p>
            <a:pPr marL="228600" indent="-228600">
              <a:buAutoNum type="alphaUcPeriod"/>
            </a:pPr>
            <a:r>
              <a:rPr lang="en-US" sz="1200" dirty="0"/>
              <a:t>The changing conceptualization of and diagnostic criteria for schizophrenia from 1966 </a:t>
            </a:r>
            <a:r>
              <a:rPr lang="en-US" sz="1200"/>
              <a:t>to 1995 </a:t>
            </a:r>
            <a:r>
              <a:rPr lang="en-US" sz="1200" dirty="0"/>
              <a:t>makes it difficult to consider these findings valid in 2019</a:t>
            </a:r>
          </a:p>
          <a:p>
            <a:pPr marL="228600" indent="-228600">
              <a:buAutoNum type="alphaUcPeriod"/>
            </a:pPr>
            <a:r>
              <a:rPr lang="en-US" sz="1200" dirty="0"/>
              <a:t>B and D</a:t>
            </a:r>
          </a:p>
          <a:p>
            <a:pPr marL="228600" indent="-228600">
              <a:buAutoNum type="alphaUcPeriod"/>
            </a:pP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1494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99149E-9382-44C5-B6B3-D37EAFFB0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650" y="0"/>
            <a:ext cx="9410700" cy="48863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1108FBE-6D37-4701-9149-B9830B4BF326}"/>
              </a:ext>
            </a:extLst>
          </p:cNvPr>
          <p:cNvSpPr txBox="1"/>
          <p:nvPr/>
        </p:nvSpPr>
        <p:spPr>
          <a:xfrm>
            <a:off x="1390651" y="4999839"/>
            <a:ext cx="9410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of the following is most accurate?</a:t>
            </a:r>
          </a:p>
          <a:p>
            <a:pPr marL="228600" indent="-228600">
              <a:buAutoNum type="alphaUcPeriod"/>
            </a:pPr>
            <a:r>
              <a:rPr lang="en-US" sz="1200" dirty="0"/>
              <a:t>Maternal psychiatric history does not affect the rate of psychotic illness in the child</a:t>
            </a:r>
          </a:p>
          <a:p>
            <a:pPr marL="228600" indent="-228600">
              <a:buAutoNum type="alphaUcPeriod"/>
            </a:pPr>
            <a:r>
              <a:rPr lang="en-US" sz="1200" dirty="0"/>
              <a:t>Other stressors/covariates only increase risk in children born to mothers with schizophrenia</a:t>
            </a:r>
          </a:p>
          <a:p>
            <a:pPr marL="228600" indent="-228600">
              <a:buAutoNum type="alphaUcPeriod"/>
            </a:pPr>
            <a:r>
              <a:rPr lang="en-US" sz="1200" dirty="0"/>
              <a:t>Obstetric complications contribute significantly more risk than all other stressors/covariates</a:t>
            </a:r>
          </a:p>
          <a:p>
            <a:pPr marL="228600" indent="-228600">
              <a:buAutoNum type="alphaUcPeriod"/>
            </a:pPr>
            <a:r>
              <a:rPr lang="en-US" sz="1200" dirty="0"/>
              <a:t>The rate of diagnosis of psychotic illness after adjustment for all other stressors/covariates is not affected by maternal schizophrenia</a:t>
            </a:r>
          </a:p>
          <a:p>
            <a:pPr marL="228600" indent="-228600">
              <a:buAutoNum type="alphaUcPeriod"/>
            </a:pPr>
            <a:r>
              <a:rPr lang="en-US" sz="1200" dirty="0"/>
              <a:t>The age of highest diagnosis of psychotic illness is 20 years of age</a:t>
            </a:r>
          </a:p>
        </p:txBody>
      </p:sp>
    </p:spTree>
    <p:extLst>
      <p:ext uri="{BB962C8B-B14F-4D97-AF65-F5344CB8AC3E}">
        <p14:creationId xmlns:p14="http://schemas.microsoft.com/office/powerpoint/2010/main" val="1675606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BD9C8AE-332A-4792-B15F-9D5831F4AD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9225" y="0"/>
            <a:ext cx="9353550" cy="22764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E97743-7631-4E54-8188-97F741372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7800" y="2276475"/>
            <a:ext cx="9296400" cy="225742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FD01A8-3AE2-4B01-9FBA-1568F973F40C}"/>
              </a:ext>
            </a:extLst>
          </p:cNvPr>
          <p:cNvSpPr txBox="1"/>
          <p:nvPr/>
        </p:nvSpPr>
        <p:spPr>
          <a:xfrm>
            <a:off x="1778466" y="5050172"/>
            <a:ext cx="8632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best describes this data?</a:t>
            </a:r>
          </a:p>
          <a:p>
            <a:pPr marL="228600" indent="-228600">
              <a:buAutoNum type="alphaUcPeriod"/>
            </a:pPr>
            <a:r>
              <a:rPr lang="en-US" sz="1200" dirty="0"/>
              <a:t>As this data is based on hazard ratios, female sex has the strongest association with mortality</a:t>
            </a:r>
          </a:p>
          <a:p>
            <a:pPr marL="228600" indent="-228600">
              <a:buAutoNum type="alphaUcPeriod"/>
            </a:pPr>
            <a:r>
              <a:rPr lang="en-US" sz="1200" dirty="0"/>
              <a:t>Any of the measured PAFs are not significant if their 95% CI includes 1.0</a:t>
            </a:r>
          </a:p>
          <a:p>
            <a:pPr marL="228600" indent="-228600">
              <a:buAutoNum type="alphaUcPeriod"/>
            </a:pPr>
            <a:r>
              <a:rPr lang="en-US" sz="1200" dirty="0"/>
              <a:t>If it was possible to measure all PAFs for psychotic illness, the total would sum to 100</a:t>
            </a:r>
          </a:p>
          <a:p>
            <a:pPr marL="228600" indent="-228600">
              <a:buAutoNum type="alphaUcPeriod"/>
            </a:pPr>
            <a:r>
              <a:rPr lang="en-US" sz="1200" dirty="0"/>
              <a:t>The PAF estimates cases that would not have occurred without exposure to the risk factor</a:t>
            </a:r>
          </a:p>
          <a:p>
            <a:pPr marL="228600" indent="-228600">
              <a:buAutoNum type="alphaUcPeriod"/>
            </a:pPr>
            <a:r>
              <a:rPr lang="en-US" sz="1200" dirty="0"/>
              <a:t>Being born to a 60 year old father is protective for psychotic illness</a:t>
            </a:r>
          </a:p>
        </p:txBody>
      </p:sp>
    </p:spTree>
    <p:extLst>
      <p:ext uri="{BB962C8B-B14F-4D97-AF65-F5344CB8AC3E}">
        <p14:creationId xmlns:p14="http://schemas.microsoft.com/office/powerpoint/2010/main" val="3752996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42821BD-B7D5-4BA8-ADEC-9588BC409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93" y="0"/>
            <a:ext cx="4471332" cy="52657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694A02-B1CC-4299-9F51-7FA36B963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560" y="5190230"/>
            <a:ext cx="4446165" cy="5213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2D90B32-4B53-4831-82FA-EB23925770FD}"/>
              </a:ext>
            </a:extLst>
          </p:cNvPr>
          <p:cNvSpPr txBox="1"/>
          <p:nvPr/>
        </p:nvSpPr>
        <p:spPr>
          <a:xfrm>
            <a:off x="5243120" y="2441196"/>
            <a:ext cx="55199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best describes this study?</a:t>
            </a:r>
          </a:p>
          <a:p>
            <a:pPr marL="228600" indent="-228600">
              <a:buAutoNum type="alphaUcPeriod"/>
            </a:pPr>
            <a:r>
              <a:rPr lang="en-US" sz="1200" dirty="0"/>
              <a:t>Randomized controlled trial</a:t>
            </a:r>
          </a:p>
          <a:p>
            <a:pPr marL="228600" indent="-228600">
              <a:buAutoNum type="alphaUcPeriod"/>
            </a:pPr>
            <a:r>
              <a:rPr lang="en-US" sz="1200" dirty="0"/>
              <a:t>Case control study</a:t>
            </a:r>
          </a:p>
          <a:p>
            <a:pPr marL="228600" indent="-228600">
              <a:buAutoNum type="alphaUcPeriod"/>
            </a:pPr>
            <a:r>
              <a:rPr lang="en-US" sz="1200" dirty="0"/>
              <a:t>Naturalistic (real world) study</a:t>
            </a:r>
          </a:p>
          <a:p>
            <a:pPr marL="228600" indent="-228600">
              <a:buAutoNum type="alphaUcPeriod"/>
            </a:pPr>
            <a:r>
              <a:rPr lang="en-US" sz="1200" dirty="0"/>
              <a:t>Cohort study (prospective)</a:t>
            </a:r>
          </a:p>
          <a:p>
            <a:pPr marL="228600" indent="-228600">
              <a:buAutoNum type="alphaUcPeriod"/>
            </a:pPr>
            <a:r>
              <a:rPr lang="en-US" sz="1200" dirty="0"/>
              <a:t>Two arm crossover study</a:t>
            </a:r>
          </a:p>
          <a:p>
            <a:pPr marL="228600" indent="-228600">
              <a:buAutoNum type="alphaUcPeriod"/>
            </a:pPr>
            <a:r>
              <a:rPr lang="en-US" sz="1200" dirty="0"/>
              <a:t>Systematic review</a:t>
            </a:r>
          </a:p>
          <a:p>
            <a:pPr marL="228600" indent="-228600">
              <a:buAutoNum type="alphaUcPeriod"/>
            </a:pPr>
            <a:r>
              <a:rPr lang="en-US" sz="1200" dirty="0"/>
              <a:t>Phase III clinical trial</a:t>
            </a:r>
          </a:p>
        </p:txBody>
      </p:sp>
    </p:spTree>
    <p:extLst>
      <p:ext uri="{BB962C8B-B14F-4D97-AF65-F5344CB8AC3E}">
        <p14:creationId xmlns:p14="http://schemas.microsoft.com/office/powerpoint/2010/main" val="1320030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B0C69CD-6202-4244-8DE3-11675D8B7F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749412" cy="63001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96BCE3-FBE9-4DED-BC42-1D1E2C96A36C}"/>
              </a:ext>
            </a:extLst>
          </p:cNvPr>
          <p:cNvSpPr txBox="1"/>
          <p:nvPr/>
        </p:nvSpPr>
        <p:spPr>
          <a:xfrm>
            <a:off x="6585358" y="4026716"/>
            <a:ext cx="560664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of the following is the most correct?</a:t>
            </a:r>
          </a:p>
          <a:p>
            <a:pPr marL="228600" indent="-228600">
              <a:buAutoNum type="alphaUcPeriod"/>
            </a:pPr>
            <a:r>
              <a:rPr lang="en-US" sz="1200" dirty="0"/>
              <a:t>Equal numbers of participants completed the 4</a:t>
            </a:r>
            <a:r>
              <a:rPr lang="en-US" sz="1200" baseline="30000" dirty="0"/>
              <a:t>th</a:t>
            </a:r>
            <a:r>
              <a:rPr lang="en-US" sz="1200" dirty="0"/>
              <a:t> year of </a:t>
            </a:r>
            <a:r>
              <a:rPr lang="en-US" sz="1200" dirty="0" err="1"/>
              <a:t>followup</a:t>
            </a:r>
            <a:r>
              <a:rPr lang="en-US" sz="1200" dirty="0"/>
              <a:t> in each arm</a:t>
            </a:r>
          </a:p>
          <a:p>
            <a:pPr marL="228600" indent="-228600">
              <a:buAutoNum type="alphaUcPeriod"/>
            </a:pPr>
            <a:r>
              <a:rPr lang="en-US" sz="1200" dirty="0"/>
              <a:t>The 3 who declined to participate for ‘other reasons’ may not have had MCI</a:t>
            </a:r>
          </a:p>
          <a:p>
            <a:pPr marL="228600" indent="-228600">
              <a:buAutoNum type="alphaUcPeriod"/>
            </a:pPr>
            <a:r>
              <a:rPr lang="en-US" sz="1200" dirty="0"/>
              <a:t>More participants dropped out after treatment with lithium than with placebo</a:t>
            </a:r>
          </a:p>
          <a:p>
            <a:pPr marL="228600" indent="-228600">
              <a:buAutoNum type="alphaUcPeriod"/>
            </a:pPr>
            <a:r>
              <a:rPr lang="en-US" sz="1200" dirty="0"/>
              <a:t>A 65 year old with a sole diagnosis of amnestic MCI on a medical ward would be suitable for this study</a:t>
            </a:r>
          </a:p>
          <a:p>
            <a:pPr marL="228600" indent="-228600">
              <a:buAutoNum type="alphaUcPeriod"/>
            </a:pPr>
            <a:r>
              <a:rPr lang="en-US" sz="1200" dirty="0"/>
              <a:t>Less than half of all eligible patients completed the study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4986C4-A321-4086-A5CE-D963039E72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412" y="138375"/>
            <a:ext cx="4816798" cy="350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7784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D45BE3-D51D-4568-8771-554FA4974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86475" cy="521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896A3D-E56A-4390-BF10-66EB466AF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423" y="153274"/>
            <a:ext cx="6096000" cy="133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CD7275-9479-442F-91F2-1C5C7F5037FE}"/>
              </a:ext>
            </a:extLst>
          </p:cNvPr>
          <p:cNvSpPr txBox="1"/>
          <p:nvPr/>
        </p:nvSpPr>
        <p:spPr>
          <a:xfrm>
            <a:off x="5934948" y="2181138"/>
            <a:ext cx="6086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of the following is the most appropriate conclusion to draw from this figure?</a:t>
            </a:r>
          </a:p>
          <a:p>
            <a:pPr marL="228600" indent="-228600">
              <a:buAutoNum type="alphaUcPeriod"/>
            </a:pPr>
            <a:r>
              <a:rPr lang="en-US" sz="1200" dirty="0"/>
              <a:t>Lithium is a suitable intervention for general prevention of dementia</a:t>
            </a:r>
          </a:p>
          <a:p>
            <a:pPr marL="228600" indent="-228600">
              <a:buAutoNum type="alphaUcPeriod"/>
            </a:pPr>
            <a:r>
              <a:rPr lang="en-US" sz="1200" dirty="0"/>
              <a:t>Lithium does not change the likelihood of progression to dementia from MCI</a:t>
            </a:r>
          </a:p>
          <a:p>
            <a:pPr marL="228600" indent="-228600">
              <a:buAutoNum type="alphaUcPeriod"/>
            </a:pPr>
            <a:r>
              <a:rPr lang="en-US" sz="1200" dirty="0"/>
              <a:t>Approximately 75% of those treated with placebo progressed to dementia during this study</a:t>
            </a:r>
          </a:p>
          <a:p>
            <a:pPr marL="228600" indent="-228600">
              <a:buAutoNum type="alphaUcPeriod"/>
            </a:pPr>
            <a:r>
              <a:rPr lang="en-US" sz="1200" dirty="0"/>
              <a:t>There is no benefit from lithium treatment in MCI until 40 months have passed</a:t>
            </a:r>
          </a:p>
          <a:p>
            <a:pPr marL="228600" indent="-228600">
              <a:buAutoNum type="alphaUcPeriod"/>
            </a:pPr>
            <a:r>
              <a:rPr lang="en-US" sz="1200" dirty="0"/>
              <a:t>None of the above</a:t>
            </a:r>
          </a:p>
        </p:txBody>
      </p:sp>
    </p:spTree>
    <p:extLst>
      <p:ext uri="{BB962C8B-B14F-4D97-AF65-F5344CB8AC3E}">
        <p14:creationId xmlns:p14="http://schemas.microsoft.com/office/powerpoint/2010/main" val="191508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B40A7EC-EF72-47D2-ABBB-6E12746F3D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1"/>
            <a:ext cx="5486400" cy="70143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9186F17-3E20-415D-951D-7C421510D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2442"/>
            <a:ext cx="5718620" cy="568951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A7FC4A-A1FB-4EB2-9248-06B0F6B427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5105" y="0"/>
            <a:ext cx="6576894" cy="47699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C27527-C91A-41E9-BFB4-6EA211860755}"/>
              </a:ext>
            </a:extLst>
          </p:cNvPr>
          <p:cNvSpPr txBox="1"/>
          <p:nvPr/>
        </p:nvSpPr>
        <p:spPr>
          <a:xfrm>
            <a:off x="5780015" y="4769971"/>
            <a:ext cx="6411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Which of the following is the least correct?</a:t>
            </a:r>
          </a:p>
          <a:p>
            <a:pPr marL="228600" indent="-228600">
              <a:buAutoNum type="alphaUcPeriod"/>
            </a:pPr>
            <a:r>
              <a:rPr lang="en-US" sz="1200" dirty="0"/>
              <a:t>Ketamine did not out perform controls in the majority of included studies</a:t>
            </a:r>
          </a:p>
          <a:p>
            <a:pPr marL="228600" indent="-228600">
              <a:buFontTx/>
              <a:buAutoNum type="alphaUcPeriod"/>
            </a:pPr>
            <a:r>
              <a:rPr lang="en-US" sz="1200" dirty="0"/>
              <a:t>This figure raises concerns of small study bias in the meta analysis</a:t>
            </a:r>
          </a:p>
          <a:p>
            <a:pPr marL="228600" indent="-228600">
              <a:buAutoNum type="alphaUcPeriod"/>
            </a:pPr>
            <a:r>
              <a:rPr lang="en-US" sz="1200" dirty="0"/>
              <a:t>Data from 1620 participants was used in this meta analysis</a:t>
            </a:r>
          </a:p>
          <a:p>
            <a:pPr marL="228600" indent="-228600">
              <a:buAutoNum type="alphaUcPeriod"/>
            </a:pPr>
            <a:r>
              <a:rPr lang="en-US" sz="1200" dirty="0"/>
              <a:t>More information is necessary to decide on the clinical significance of ketamine for depression</a:t>
            </a:r>
          </a:p>
          <a:p>
            <a:pPr marL="228600" indent="-228600">
              <a:buAutoNum type="alphaUcPeriod"/>
            </a:pPr>
            <a:r>
              <a:rPr lang="en-US" sz="1200" dirty="0"/>
              <a:t>It would be reasonable to conduct a post hoc sensitivity analysis excluding the Zarate Jr study</a:t>
            </a:r>
          </a:p>
        </p:txBody>
      </p:sp>
    </p:spTree>
    <p:extLst>
      <p:ext uri="{BB962C8B-B14F-4D97-AF65-F5344CB8AC3E}">
        <p14:creationId xmlns:p14="http://schemas.microsoft.com/office/powerpoint/2010/main" val="97760564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1878</TotalTime>
  <Words>589</Words>
  <Application>Microsoft Office PowerPoint</Application>
  <PresentationFormat>Widescreen</PresentationFormat>
  <Paragraphs>48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Retrospect</vt:lpstr>
      <vt:lpstr>CAP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 Examples</dc:title>
  <dc:creator>tsellitto tsellitto</dc:creator>
  <cp:lastModifiedBy>tsellitto tsellitto</cp:lastModifiedBy>
  <cp:revision>66</cp:revision>
  <dcterms:created xsi:type="dcterms:W3CDTF">2019-11-09T06:12:15Z</dcterms:created>
  <dcterms:modified xsi:type="dcterms:W3CDTF">2019-12-23T09:34:24Z</dcterms:modified>
</cp:coreProperties>
</file>